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0" r:id="rId14"/>
    <p:sldId id="267" r:id="rId15"/>
    <p:sldId id="296" r:id="rId16"/>
    <p:sldId id="268" r:id="rId17"/>
    <p:sldId id="269" r:id="rId18"/>
    <p:sldId id="270" r:id="rId19"/>
    <p:sldId id="271" r:id="rId20"/>
    <p:sldId id="272" r:id="rId21"/>
    <p:sldId id="291" r:id="rId22"/>
    <p:sldId id="273" r:id="rId23"/>
    <p:sldId id="274" r:id="rId24"/>
    <p:sldId id="292" r:id="rId25"/>
    <p:sldId id="275" r:id="rId26"/>
    <p:sldId id="276" r:id="rId27"/>
    <p:sldId id="277" r:id="rId28"/>
    <p:sldId id="279" r:id="rId29"/>
    <p:sldId id="278" r:id="rId30"/>
    <p:sldId id="294" r:id="rId31"/>
    <p:sldId id="280" r:id="rId32"/>
    <p:sldId id="293" r:id="rId33"/>
    <p:sldId id="295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97" r:id="rId42"/>
  </p:sldIdLst>
  <p:sldSz cx="12192000" cy="6858000"/>
  <p:notesSz cx="6858000" cy="9144000"/>
  <p:embeddedFontLst>
    <p:embeddedFont>
      <p:font typeface="Montserrat Light" panose="020B0604020202020204" charset="0"/>
      <p:regular r:id="rId44"/>
      <p:bold r:id="rId45"/>
      <p:italic r:id="rId46"/>
      <p:boldItalic r:id="rId47"/>
    </p:embeddedFont>
    <p:embeddedFont>
      <p:font typeface="Roboto Mono Medium" panose="020B0604020202020204" charset="0"/>
      <p:regular r:id="rId48"/>
      <p:bold r:id="rId49"/>
      <p:italic r:id="rId50"/>
      <p:boldItalic r:id="rId51"/>
    </p:embeddedFont>
    <p:embeddedFont>
      <p:font typeface="Sora" panose="020B0604020202020204" charset="0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boto Mono Light" panose="020B0604020202020204" charset="0"/>
      <p:regular r:id="rId58"/>
      <p:bold r:id="rId59"/>
      <p:italic r:id="rId60"/>
      <p:boldItalic r:id="rId61"/>
    </p:embeddedFont>
    <p:embeddedFont>
      <p:font typeface="Roboto Mono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891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1867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100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395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1265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97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evkarta.medium.com/statistik-deskriptif-dengan-python-5cac5c75262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2175015"/>
            <a:chOff x="1352101" y="2247783"/>
            <a:chExt cx="9487800" cy="2175015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Final Project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Analisa Data </a:t>
              </a:r>
              <a:r>
                <a:rPr lang="en-US" sz="4400" b="0" i="0" u="none" strike="noStrike" cap="none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Asuran</a:t>
              </a:r>
              <a:r>
                <a:rPr lang="en-US" sz="4400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si</a:t>
              </a:r>
              <a:r>
                <a:rPr lang="en-US" sz="4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Kesehatan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301" y="4020198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Google Shape;187;p1">
            <a:extLst>
              <a:ext uri="{FF2B5EF4-FFF2-40B4-BE49-F238E27FC236}">
                <a16:creationId xmlns:a16="http://schemas.microsoft.com/office/drawing/2014/main" id="{3CFFA592-ADF1-A1D3-6E66-F145791646B0}"/>
              </a:ext>
            </a:extLst>
          </p:cNvPr>
          <p:cNvSpPr txBox="1"/>
          <p:nvPr/>
        </p:nvSpPr>
        <p:spPr>
          <a:xfrm>
            <a:off x="1352100" y="4599347"/>
            <a:ext cx="94878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sz="2000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By </a:t>
            </a:r>
            <a:r>
              <a:rPr lang="en-US" sz="2000" dirty="0" err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Adhi</a:t>
            </a:r>
            <a:r>
              <a:rPr lang="en-US" sz="2000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Kresnoyuwono</a:t>
            </a:r>
            <a:endParaRPr lang="en-US" sz="2000" dirty="0" smtClea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sz="2000" b="0" i="0" u="none" strike="noStrike" cap="none" smtClean="0">
                <a:solidFill>
                  <a:srgbClr val="FFFFFF"/>
                </a:solidFill>
                <a:latin typeface="Sora"/>
                <a:cs typeface="Sora"/>
                <a:sym typeface="Sora"/>
              </a:rPr>
              <a:t>ADS-SU Batch 10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fi-FI" sz="2400" b="1" i="0" dirty="0">
                <a:solidFill>
                  <a:srgbClr val="000000"/>
                </a:solidFill>
                <a:effectLst/>
                <a:latin typeface="Helvetica Neue"/>
              </a:rPr>
              <a:t>Apakah rata rata umur perempuan dan laki-laki yang merokok sama?</a:t>
            </a:r>
            <a:r>
              <a:rPr lang="fi-FI" b="1" i="0" dirty="0"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lang="fi-FI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2934B-5AA9-FE73-655C-31DE6949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88" y="1690825"/>
            <a:ext cx="10314256" cy="41148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95249" y="179140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Mana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tinggi</a:t>
            </a:r>
            <a:r>
              <a:rPr lang="en-US" sz="2800" dirty="0"/>
              <a:t>, rata-rata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perokok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non </a:t>
            </a:r>
            <a:r>
              <a:rPr lang="en-US" sz="2800" dirty="0" err="1"/>
              <a:t>merokok</a:t>
            </a:r>
            <a:r>
              <a:rPr lang="en-US" sz="2800" dirty="0"/>
              <a:t>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7A37C-5769-943F-5AC1-E055DC56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7" y="1869223"/>
            <a:ext cx="11547085" cy="32226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95249" y="70280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Mana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tinggi</a:t>
            </a:r>
            <a:r>
              <a:rPr lang="en-US" sz="2800" dirty="0"/>
              <a:t>, rata </a:t>
            </a:r>
            <a:r>
              <a:rPr lang="en-US" sz="2800" dirty="0" err="1"/>
              <a:t>rata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perokok</a:t>
            </a:r>
            <a:r>
              <a:rPr lang="en-US" sz="2800" dirty="0"/>
              <a:t> yang BMI </a:t>
            </a:r>
            <a:r>
              <a:rPr lang="en-US" sz="2800" dirty="0" err="1"/>
              <a:t>nya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25 </a:t>
            </a:r>
            <a:r>
              <a:rPr lang="en-US" sz="2800" dirty="0" err="1"/>
              <a:t>atau</a:t>
            </a:r>
            <a:r>
              <a:rPr lang="en-US" sz="2800" dirty="0"/>
              <a:t> non </a:t>
            </a:r>
            <a:r>
              <a:rPr lang="en-US" sz="2800" dirty="0" err="1"/>
              <a:t>perokok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yang BMI </a:t>
            </a:r>
            <a:r>
              <a:rPr lang="en-US" sz="2800" dirty="0" err="1"/>
              <a:t>nya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25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09220-5EE2-8C00-6AE2-F398E9DA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6" y="2044628"/>
            <a:ext cx="11630398" cy="33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8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13309-10EA-BF1D-93FF-25A17660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975" y="1372869"/>
            <a:ext cx="7450050" cy="48359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43" y="1246915"/>
            <a:ext cx="11388900" cy="594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1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table di slide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sebelumnya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</a:t>
            </a:r>
          </a:p>
          <a:p>
            <a:pPr marL="558800" lvl="1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termuda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64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39.2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selisih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14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Nilai rata-rata (mean) dan median (50%)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676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sisanya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(1338 – 676 = 662)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15.96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53.13,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30.66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selisih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6.1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dikatakan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rentang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 BMI (19-25).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dominan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1064 orang.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1121.87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63770,43. Nilai rata-rata (mean = 13270.42)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(50%,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9382.03)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976451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b="1" i="0" dirty="0" err="1">
                <a:solidFill>
                  <a:srgbClr val="000000"/>
                </a:solidFill>
                <a:effectLst/>
                <a:latin typeface="Helvetica Neue"/>
              </a:rPr>
              <a:t>Jumlah</a:t>
            </a:r>
            <a:r>
              <a:rPr lang="en-ID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D" b="1" i="0" dirty="0" err="1">
                <a:solidFill>
                  <a:srgbClr val="000000"/>
                </a:solidFill>
                <a:effectLst/>
                <a:latin typeface="Helvetica Neue"/>
              </a:rPr>
              <a:t>tagihan</a:t>
            </a:r>
            <a:r>
              <a:rPr lang="en-ID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D" b="1" i="0" dirty="0" err="1">
                <a:solidFill>
                  <a:srgbClr val="000000"/>
                </a:solidFill>
                <a:effectLst/>
                <a:latin typeface="Helvetica Neue"/>
              </a:rPr>
              <a:t>setiap</a:t>
            </a:r>
            <a:r>
              <a:rPr lang="en-ID" b="1" i="0" dirty="0">
                <a:solidFill>
                  <a:srgbClr val="000000"/>
                </a:solidFill>
                <a:effectLst/>
                <a:latin typeface="Helvetica Neue"/>
              </a:rPr>
              <a:t> gender</a:t>
            </a:r>
            <a:br>
              <a:rPr lang="en-ID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EF943-9D36-02B0-E8A3-0279E95E1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21" y="1458138"/>
            <a:ext cx="10567105" cy="36799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orang </a:t>
            </a:r>
            <a:r>
              <a:rPr lang="en-US" dirty="0" err="1"/>
              <a:t>setiap</a:t>
            </a:r>
            <a:r>
              <a:rPr lang="en-US" dirty="0"/>
              <a:t> region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9080C-5130-227D-4D9B-152C3D31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89" y="1456757"/>
            <a:ext cx="9803715" cy="49054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it-IT" dirty="0"/>
              <a:t>Proporsi perokok dan non perokok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8DD1F-E1F1-8778-7912-9E8C19CB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1" y="1647282"/>
            <a:ext cx="11567843" cy="20456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401515" y="16495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perempuan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perokok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0367F-4A86-EC19-AC5E-F94550C6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0" y="2197403"/>
            <a:ext cx="11806249" cy="16179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7B51A-32AE-5DE6-5B86-0B5FC0F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9" y="158297"/>
            <a:ext cx="11401542" cy="1325563"/>
          </a:xfrm>
        </p:spPr>
        <p:txBody>
          <a:bodyPr/>
          <a:lstStyle/>
          <a:p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laki-laki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diketahui</a:t>
            </a:r>
            <a:r>
              <a:rPr lang="en-ID" dirty="0"/>
              <a:t> </a:t>
            </a:r>
            <a:br>
              <a:rPr lang="en-ID" dirty="0"/>
            </a:br>
            <a:r>
              <a:rPr lang="en-ID" dirty="0" err="1"/>
              <a:t>dia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perokok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C45DD-EC2D-F1F7-D642-7AFBDDCF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8" y="1767084"/>
            <a:ext cx="11208943" cy="14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3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</a:t>
            </a:r>
            <a:endParaRPr dirty="0"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terlalu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seragam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(324-325 orang),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kecuali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Southeast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(364 orang)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20%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keseluruhan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(58.03%)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(41.97%)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F3A-0A4F-4722-8B43-629D323E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32C28-D703-5491-06BE-48A1B3FC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9" y="1693182"/>
            <a:ext cx="5488317" cy="359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57A85-A9DF-90D7-69D3-7638D833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84" y="1801521"/>
            <a:ext cx="6505773" cy="33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0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5896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Mencari</a:t>
            </a:r>
            <a:r>
              <a:rPr lang="en-US" sz="2800" dirty="0"/>
              <a:t> </a:t>
            </a: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BMI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99567-0C1C-52B1-A9F3-92D36E75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31" y="1297551"/>
            <a:ext cx="8139354" cy="50488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sv-SE" dirty="0"/>
              <a:t>Mencari kemungkinan terjadi, seorang perokok </a:t>
            </a:r>
            <a:br>
              <a:rPr lang="sv-SE" dirty="0"/>
            </a:br>
            <a:r>
              <a:rPr lang="sv-SE" dirty="0"/>
              <a:t>dengan BMI diatas 25 akan mendapatkan tagihan kesehatan di atas 16.700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15" y="18891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B0ECE-2FB6-B907-05BA-EB38CC83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5" y="1889175"/>
            <a:ext cx="11618530" cy="25413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153346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Berapa</a:t>
            </a:r>
            <a:r>
              <a:rPr lang="en-US" sz="2800" dirty="0"/>
              <a:t> </a:t>
            </a: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acak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kesehatannya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16.7k </a:t>
            </a:r>
            <a:r>
              <a:rPr lang="en-US" sz="2800" dirty="0" err="1"/>
              <a:t>diketahui</a:t>
            </a:r>
            <a:r>
              <a:rPr lang="en-US" sz="2800" dirty="0"/>
              <a:t> </a:t>
            </a:r>
            <a:r>
              <a:rPr lang="en-US" sz="2800" dirty="0" err="1"/>
              <a:t>dia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E648A-C4F6-80CA-5734-11E8808E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5" y="1479046"/>
            <a:ext cx="11518336" cy="27024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16700)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16700)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(92.7%)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apalagi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98.17%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74FDA-38F4-A2AA-9474-FDBA57FF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4" y="728802"/>
            <a:ext cx="11712812" cy="419154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92719-02BF-11AF-D684-975F6421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54" y="662558"/>
            <a:ext cx="11428891" cy="511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C07A9-8B64-7E8B-14E6-0122E3ED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24" y="1379062"/>
            <a:ext cx="8964576" cy="51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18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3CD67-BC5E-7A67-5A55-FD0AB088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57" y="1464059"/>
            <a:ext cx="11512073" cy="32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95250" y="8797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non </a:t>
            </a:r>
            <a:r>
              <a:rPr lang="en-US" dirty="0" err="1"/>
              <a:t>perokok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9C85E-A66C-B6BD-AA6A-665E5ACE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5" y="1413674"/>
            <a:ext cx="10880958" cy="492181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95250" y="21272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 err="1"/>
              <a:t>Tagihan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BMI </a:t>
            </a:r>
            <a:r>
              <a:rPr lang="en-US" sz="2400" dirty="0" err="1"/>
              <a:t>diatas</a:t>
            </a:r>
            <a:r>
              <a:rPr lang="en-US" sz="2400" dirty="0"/>
              <a:t> 25 </a:t>
            </a:r>
            <a:br>
              <a:rPr lang="en-US" sz="2400" dirty="0"/>
            </a:b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daripada</a:t>
            </a:r>
            <a:r>
              <a:rPr lang="en-US" sz="2400" dirty="0"/>
              <a:t> </a:t>
            </a:r>
            <a:r>
              <a:rPr lang="en-US" sz="2400" dirty="0" err="1"/>
              <a:t>tagihan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BMI </a:t>
            </a:r>
            <a:r>
              <a:rPr lang="en-US" sz="2400" dirty="0" err="1"/>
              <a:t>dibawah</a:t>
            </a:r>
            <a:r>
              <a:rPr lang="en-US" sz="2400" dirty="0"/>
              <a:t> 25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1A3C2-CB0B-C4E1-60BC-231C6A28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4" y="1322046"/>
            <a:ext cx="10796602" cy="50510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95250" y="11475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fi-FI" dirty="0"/>
              <a:t>BMI laki-laki dan perempuan sama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13BB7-2AB4-5E8E-88D3-D74FC2171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976" y="1115060"/>
            <a:ext cx="9649023" cy="53373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), variable yang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0.787),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diikuti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0.299) dan BMI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0.198)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16700)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“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”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“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25”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diterima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berhenti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agar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penyakit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Kesehatan)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corr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bersifat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penulis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bersifat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“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” dan “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” di slide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sebelumnya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diubah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 dan 1</a:t>
            </a:r>
          </a:p>
          <a:p>
            <a:pPr marL="457200" lvl="5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 1,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 0</a:t>
            </a:r>
          </a:p>
          <a:p>
            <a:pPr marL="457200" lvl="5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/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 1,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 0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95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800" dirty="0" err="1"/>
              <a:t>Asuransi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salah </a:t>
            </a:r>
            <a:r>
              <a:rPr lang="en-ID" sz="2800" dirty="0" err="1"/>
              <a:t>satu</a:t>
            </a:r>
            <a:r>
              <a:rPr lang="en-ID" sz="2800" dirty="0"/>
              <a:t> </a:t>
            </a:r>
            <a:r>
              <a:rPr lang="en-ID" sz="2800" dirty="0" err="1"/>
              <a:t>hal</a:t>
            </a:r>
            <a:r>
              <a:rPr lang="en-ID" sz="2800" dirty="0"/>
              <a:t> yang </a:t>
            </a:r>
            <a:r>
              <a:rPr lang="en-ID" sz="2800" dirty="0" err="1"/>
              <a:t>patut</a:t>
            </a:r>
            <a:r>
              <a:rPr lang="en-ID" sz="2800" dirty="0"/>
              <a:t> </a:t>
            </a:r>
            <a:r>
              <a:rPr lang="en-ID" sz="2800" dirty="0" err="1"/>
              <a:t>diperhatikan</a:t>
            </a:r>
            <a:r>
              <a:rPr lang="en-ID" sz="2800" dirty="0"/>
              <a:t> </a:t>
            </a:r>
            <a:r>
              <a:rPr lang="en-ID" sz="2800" dirty="0" err="1"/>
              <a:t>karena</a:t>
            </a:r>
            <a:r>
              <a:rPr lang="en-ID" sz="2800" dirty="0"/>
              <a:t> </a:t>
            </a:r>
            <a:r>
              <a:rPr lang="en-ID" sz="2800" dirty="0" err="1"/>
              <a:t>bersangkutan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r>
              <a:rPr lang="en-ID" sz="2800" dirty="0"/>
              <a:t> </a:t>
            </a:r>
            <a:r>
              <a:rPr lang="en-ID" sz="2800" dirty="0" err="1"/>
              <a:t>perencanaan</a:t>
            </a:r>
            <a:r>
              <a:rPr lang="en-ID" sz="2800" dirty="0"/>
              <a:t> masa </a:t>
            </a:r>
            <a:r>
              <a:rPr lang="en-ID" sz="2800" dirty="0" err="1"/>
              <a:t>depan</a:t>
            </a:r>
            <a:r>
              <a:rPr lang="en-ID" sz="2800" dirty="0"/>
              <a:t>. </a:t>
            </a:r>
            <a:r>
              <a:rPr lang="en-ID" sz="2800" dirty="0" err="1"/>
              <a:t>Pengguna</a:t>
            </a:r>
            <a:r>
              <a:rPr lang="en-ID" sz="2800" dirty="0"/>
              <a:t> </a:t>
            </a:r>
            <a:r>
              <a:rPr lang="en-ID" sz="2800" dirty="0" err="1"/>
              <a:t>asuransi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diwajibkan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membayar</a:t>
            </a:r>
            <a:r>
              <a:rPr lang="en-ID" sz="2800" dirty="0"/>
              <a:t> </a:t>
            </a:r>
            <a:r>
              <a:rPr lang="en-ID" sz="2800" dirty="0" err="1"/>
              <a:t>besaran</a:t>
            </a:r>
            <a:r>
              <a:rPr lang="en-ID" sz="2800" dirty="0"/>
              <a:t> uang </a:t>
            </a:r>
            <a:r>
              <a:rPr lang="en-ID" sz="2800" dirty="0" err="1"/>
              <a:t>secara</a:t>
            </a:r>
            <a:r>
              <a:rPr lang="en-ID" sz="2800" dirty="0"/>
              <a:t> </a:t>
            </a:r>
            <a:r>
              <a:rPr lang="en-ID" sz="2800" dirty="0" err="1"/>
              <a:t>rutin</a:t>
            </a:r>
            <a:r>
              <a:rPr lang="en-ID" sz="2800" dirty="0"/>
              <a:t> (</a:t>
            </a:r>
            <a:r>
              <a:rPr lang="en-ID" sz="2800" dirty="0" err="1"/>
              <a:t>premi</a:t>
            </a:r>
            <a:r>
              <a:rPr lang="en-ID" sz="2800" dirty="0"/>
              <a:t>) </a:t>
            </a:r>
            <a:r>
              <a:rPr lang="en-ID" sz="2800" dirty="0" err="1"/>
              <a:t>kepada</a:t>
            </a:r>
            <a:r>
              <a:rPr lang="en-ID" sz="2800" dirty="0"/>
              <a:t> </a:t>
            </a:r>
            <a:r>
              <a:rPr lang="en-ID" sz="2800" dirty="0" err="1"/>
              <a:t>pihak</a:t>
            </a:r>
            <a:r>
              <a:rPr lang="en-ID" sz="2800" dirty="0"/>
              <a:t> </a:t>
            </a:r>
            <a:r>
              <a:rPr lang="en-ID" sz="2800" dirty="0" err="1"/>
              <a:t>perusahaan</a:t>
            </a:r>
            <a:r>
              <a:rPr lang="en-ID" sz="2800" dirty="0"/>
              <a:t> </a:t>
            </a:r>
            <a:r>
              <a:rPr lang="en-ID" sz="2800" dirty="0" err="1"/>
              <a:t>asuransi</a:t>
            </a:r>
            <a:r>
              <a:rPr lang="en-ID" sz="2800" dirty="0"/>
              <a:t>. </a:t>
            </a:r>
            <a:r>
              <a:rPr lang="en-ID" sz="2800" dirty="0" err="1"/>
              <a:t>Premi</a:t>
            </a:r>
            <a:r>
              <a:rPr lang="en-ID" sz="2800" dirty="0"/>
              <a:t> </a:t>
            </a:r>
            <a:r>
              <a:rPr lang="en-ID" sz="2800" dirty="0" err="1"/>
              <a:t>tersebut</a:t>
            </a:r>
            <a:r>
              <a:rPr lang="en-ID" sz="2800" dirty="0"/>
              <a:t> </a:t>
            </a:r>
            <a:r>
              <a:rPr lang="en-ID" sz="2800" dirty="0" err="1"/>
              <a:t>diolah</a:t>
            </a:r>
            <a:r>
              <a:rPr lang="en-ID" sz="2800" dirty="0"/>
              <a:t> oleh </a:t>
            </a:r>
            <a:r>
              <a:rPr lang="en-ID" sz="2800" dirty="0" err="1"/>
              <a:t>perusahaan</a:t>
            </a:r>
            <a:r>
              <a:rPr lang="en-ID" sz="2800" dirty="0"/>
              <a:t> </a:t>
            </a:r>
            <a:r>
              <a:rPr lang="en-ID" sz="2800" dirty="0" err="1"/>
              <a:t>asuransi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membayarkan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pengguna</a:t>
            </a:r>
            <a:r>
              <a:rPr lang="en-ID" sz="2800" dirty="0"/>
              <a:t> yang </a:t>
            </a:r>
            <a:r>
              <a:rPr lang="en-ID" sz="2800" dirty="0" err="1"/>
              <a:t>tertanggung</a:t>
            </a:r>
            <a:r>
              <a:rPr lang="en-ID" sz="2800" dirty="0"/>
              <a:t>. </a:t>
            </a:r>
            <a:r>
              <a:rPr lang="en-ID" sz="2800" dirty="0" err="1"/>
              <a:t>Penentuan</a:t>
            </a:r>
            <a:r>
              <a:rPr lang="en-ID" sz="2800" dirty="0"/>
              <a:t>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dirty="0" err="1"/>
              <a:t>premi</a:t>
            </a:r>
            <a:r>
              <a:rPr lang="en-ID" sz="2800" dirty="0"/>
              <a:t> </a:t>
            </a:r>
            <a:r>
              <a:rPr lang="en-ID" sz="2800" dirty="0" err="1"/>
              <a:t>menjadi</a:t>
            </a:r>
            <a:r>
              <a:rPr lang="en-ID" sz="2800" dirty="0"/>
              <a:t> </a:t>
            </a:r>
            <a:r>
              <a:rPr lang="en-ID" sz="2800" dirty="0" err="1"/>
              <a:t>tantangan</a:t>
            </a:r>
            <a:r>
              <a:rPr lang="en-ID" sz="2800" dirty="0"/>
              <a:t> </a:t>
            </a:r>
            <a:r>
              <a:rPr lang="en-ID" sz="2800" dirty="0" err="1"/>
              <a:t>tersendiri</a:t>
            </a:r>
            <a:r>
              <a:rPr lang="en-ID" sz="2800" dirty="0"/>
              <a:t> </a:t>
            </a:r>
            <a:r>
              <a:rPr lang="en-ID" sz="2800" dirty="0" err="1"/>
              <a:t>bagi</a:t>
            </a:r>
            <a:r>
              <a:rPr lang="en-ID" sz="2800" dirty="0"/>
              <a:t> </a:t>
            </a:r>
            <a:r>
              <a:rPr lang="en-ID" sz="2800" dirty="0" err="1"/>
              <a:t>pihak</a:t>
            </a:r>
            <a:r>
              <a:rPr lang="en-ID" sz="2800" dirty="0"/>
              <a:t> </a:t>
            </a:r>
            <a:r>
              <a:rPr lang="en-ID" sz="2800" dirty="0" err="1"/>
              <a:t>asuransi</a:t>
            </a:r>
            <a:r>
              <a:rPr lang="en-ID" sz="2800" dirty="0"/>
              <a:t> </a:t>
            </a:r>
            <a:r>
              <a:rPr lang="en-ID" sz="2800" dirty="0" err="1"/>
              <a:t>mengingat</a:t>
            </a:r>
            <a:r>
              <a:rPr lang="en-ID" sz="2800" dirty="0"/>
              <a:t> </a:t>
            </a:r>
            <a:r>
              <a:rPr lang="en-ID" sz="2800" dirty="0" err="1"/>
              <a:t>ada</a:t>
            </a:r>
            <a:r>
              <a:rPr lang="en-ID" sz="2800" dirty="0"/>
              <a:t> </a:t>
            </a:r>
            <a:r>
              <a:rPr lang="en-ID" sz="2800" dirty="0" err="1"/>
              <a:t>banyak</a:t>
            </a:r>
            <a:r>
              <a:rPr lang="en-ID" sz="2800" dirty="0"/>
              <a:t> </a:t>
            </a:r>
            <a:r>
              <a:rPr lang="en-ID" sz="2800" dirty="0" err="1"/>
              <a:t>faktor</a:t>
            </a:r>
            <a:r>
              <a:rPr lang="en-ID" sz="2800" dirty="0"/>
              <a:t> yang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mempengaruhi</a:t>
            </a:r>
            <a:r>
              <a:rPr lang="en-ID" sz="2800" dirty="0"/>
              <a:t> dan </a:t>
            </a:r>
            <a:r>
              <a:rPr lang="en-ID" sz="2800" dirty="0" err="1"/>
              <a:t>meningkatkan</a:t>
            </a:r>
            <a:r>
              <a:rPr lang="en-ID" sz="2800" dirty="0"/>
              <a:t> </a:t>
            </a:r>
            <a:r>
              <a:rPr lang="en-ID" sz="2800" dirty="0" err="1"/>
              <a:t>profil</a:t>
            </a:r>
            <a:r>
              <a:rPr lang="en-ID" sz="2800" dirty="0"/>
              <a:t> </a:t>
            </a:r>
            <a:r>
              <a:rPr lang="en-ID" sz="2800" dirty="0" err="1"/>
              <a:t>resiko</a:t>
            </a:r>
            <a:r>
              <a:rPr lang="en-ID" sz="2800" dirty="0"/>
              <a:t> </a:t>
            </a:r>
            <a:r>
              <a:rPr lang="en-ID" sz="2800" dirty="0" err="1"/>
              <a:t>pengguna</a:t>
            </a:r>
            <a:endParaRPr lang="en-ID" sz="2800"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800" dirty="0"/>
              <a:t>Project </a:t>
            </a:r>
            <a:r>
              <a:rPr lang="en-ID" sz="2800" dirty="0" err="1"/>
              <a:t>ini</a:t>
            </a:r>
            <a:r>
              <a:rPr lang="en-ID" sz="2800" dirty="0"/>
              <a:t> </a:t>
            </a:r>
            <a:r>
              <a:rPr lang="en-ID" sz="2800" dirty="0" err="1"/>
              <a:t>akan</a:t>
            </a:r>
            <a:r>
              <a:rPr lang="en-ID" sz="2800" dirty="0"/>
              <a:t> </a:t>
            </a:r>
            <a:r>
              <a:rPr lang="en-ID" sz="2800" dirty="0" err="1"/>
              <a:t>menganalisa</a:t>
            </a:r>
            <a:r>
              <a:rPr lang="en-ID" sz="2800" dirty="0"/>
              <a:t> variable-variable yang </a:t>
            </a:r>
            <a:r>
              <a:rPr lang="en-ID" sz="2800" dirty="0" err="1"/>
              <a:t>memiliki</a:t>
            </a:r>
            <a:r>
              <a:rPr lang="en-ID" sz="2800" dirty="0"/>
              <a:t> </a:t>
            </a:r>
            <a:r>
              <a:rPr lang="en-ID" sz="2800" dirty="0" err="1"/>
              <a:t>hubungan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setiap</a:t>
            </a:r>
            <a:r>
              <a:rPr lang="en-ID" sz="2800" dirty="0"/>
              <a:t> </a:t>
            </a:r>
            <a:r>
              <a:rPr lang="en-ID" sz="2800" dirty="0" err="1"/>
              <a:t>pengguna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</a:t>
            </a:r>
            <a:r>
              <a:rPr lang="en-US" sz="2000" dirty="0" smtClean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stevkarta.medium.com/statistik-deskriptif-dengan-python-5cac5c752627</a:t>
            </a:r>
            <a:endParaRPr lang="en-US" sz="2000" dirty="0" smtClean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https://www.dqlab.id/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68182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: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personal (insurance.csv)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FD162-8ACF-9EE0-A058-EE268515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18" y="2124453"/>
            <a:ext cx="6753065" cy="2404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096F4-1CAB-9869-5487-BB624F39DFBC}"/>
              </a:ext>
            </a:extLst>
          </p:cNvPr>
          <p:cNvSpPr txBox="1"/>
          <p:nvPr/>
        </p:nvSpPr>
        <p:spPr>
          <a:xfrm>
            <a:off x="2626074" y="4965848"/>
            <a:ext cx="72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umur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23C4C-76AC-2D0F-DC17-57014852D497}"/>
              </a:ext>
            </a:extLst>
          </p:cNvPr>
          <p:cNvSpPr txBox="1"/>
          <p:nvPr/>
        </p:nvSpPr>
        <p:spPr>
          <a:xfrm>
            <a:off x="4134451" y="4956925"/>
            <a:ext cx="76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BMI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F8117-FA02-5B71-D69A-24B54476B8A9}"/>
              </a:ext>
            </a:extLst>
          </p:cNvPr>
          <p:cNvSpPr txBox="1"/>
          <p:nvPr/>
        </p:nvSpPr>
        <p:spPr>
          <a:xfrm>
            <a:off x="3219345" y="5555639"/>
            <a:ext cx="153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jenis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kelamin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E8A8F-F69F-9FEA-DAF0-F0B65276C678}"/>
              </a:ext>
            </a:extLst>
          </p:cNvPr>
          <p:cNvSpPr txBox="1"/>
          <p:nvPr/>
        </p:nvSpPr>
        <p:spPr>
          <a:xfrm>
            <a:off x="4898205" y="5555639"/>
            <a:ext cx="153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jumlah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anak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76326-F0E9-9DED-0014-73433333BA6C}"/>
              </a:ext>
            </a:extLst>
          </p:cNvPr>
          <p:cNvSpPr txBox="1"/>
          <p:nvPr/>
        </p:nvSpPr>
        <p:spPr>
          <a:xfrm>
            <a:off x="5734312" y="4965848"/>
            <a:ext cx="204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merokok</a:t>
            </a:r>
            <a:r>
              <a:rPr lang="en-US" b="1" dirty="0">
                <a:solidFill>
                  <a:srgbClr val="0070C0"/>
                </a:solidFill>
              </a:rPr>
              <a:t> / </a:t>
            </a:r>
            <a:r>
              <a:rPr lang="en-US" b="1" dirty="0" err="1">
                <a:solidFill>
                  <a:srgbClr val="0070C0"/>
                </a:solidFill>
              </a:rPr>
              <a:t>tidak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DB0E4-A776-D7B4-462A-F96D536A5466}"/>
              </a:ext>
            </a:extLst>
          </p:cNvPr>
          <p:cNvSpPr txBox="1"/>
          <p:nvPr/>
        </p:nvSpPr>
        <p:spPr>
          <a:xfrm>
            <a:off x="6879746" y="5555639"/>
            <a:ext cx="1108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region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087F6D-5B75-9D3C-5B2F-B95B7458EF57}"/>
              </a:ext>
            </a:extLst>
          </p:cNvPr>
          <p:cNvSpPr txBox="1"/>
          <p:nvPr/>
        </p:nvSpPr>
        <p:spPr>
          <a:xfrm>
            <a:off x="7672165" y="4956924"/>
            <a:ext cx="204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tagihan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kesehatan</a:t>
            </a:r>
            <a:endParaRPr lang="en-ID" b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85101B-06E7-8AB2-EF6F-C823C5BC08D5}"/>
              </a:ext>
            </a:extLst>
          </p:cNvPr>
          <p:cNvCxnSpPr>
            <a:stCxn id="4" idx="0"/>
          </p:cNvCxnSpPr>
          <p:nvPr/>
        </p:nvCxnSpPr>
        <p:spPr>
          <a:xfrm flipV="1">
            <a:off x="2988886" y="4528457"/>
            <a:ext cx="4685" cy="437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2FCFB4-7F96-8A64-BA23-FC07D298D8AC}"/>
              </a:ext>
            </a:extLst>
          </p:cNvPr>
          <p:cNvCxnSpPr/>
          <p:nvPr/>
        </p:nvCxnSpPr>
        <p:spPr>
          <a:xfrm flipV="1">
            <a:off x="4371943" y="4528457"/>
            <a:ext cx="4685" cy="437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E3EFAC-7344-7D09-DCE8-99FC752056DB}"/>
              </a:ext>
            </a:extLst>
          </p:cNvPr>
          <p:cNvCxnSpPr/>
          <p:nvPr/>
        </p:nvCxnSpPr>
        <p:spPr>
          <a:xfrm flipV="1">
            <a:off x="6438359" y="4519533"/>
            <a:ext cx="4685" cy="437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39A124-0432-41D3-4799-EB6F3B8F70ED}"/>
              </a:ext>
            </a:extLst>
          </p:cNvPr>
          <p:cNvCxnSpPr/>
          <p:nvPr/>
        </p:nvCxnSpPr>
        <p:spPr>
          <a:xfrm flipV="1">
            <a:off x="8504775" y="4519532"/>
            <a:ext cx="4685" cy="437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8A375D-F3E2-4085-A29F-8D108B3D2335}"/>
              </a:ext>
            </a:extLst>
          </p:cNvPr>
          <p:cNvCxnSpPr>
            <a:cxnSpLocks/>
          </p:cNvCxnSpPr>
          <p:nvPr/>
        </p:nvCxnSpPr>
        <p:spPr>
          <a:xfrm flipV="1">
            <a:off x="3726930" y="4528457"/>
            <a:ext cx="0" cy="102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558CE0-E95F-25B4-48A4-79F1ECFB4860}"/>
              </a:ext>
            </a:extLst>
          </p:cNvPr>
          <p:cNvCxnSpPr>
            <a:cxnSpLocks/>
          </p:cNvCxnSpPr>
          <p:nvPr/>
        </p:nvCxnSpPr>
        <p:spPr>
          <a:xfrm flipV="1">
            <a:off x="5553801" y="4530418"/>
            <a:ext cx="0" cy="102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FEC0CD-D7D2-EAF3-5A55-AD12D31D461A}"/>
              </a:ext>
            </a:extLst>
          </p:cNvPr>
          <p:cNvCxnSpPr>
            <a:cxnSpLocks/>
          </p:cNvCxnSpPr>
          <p:nvPr/>
        </p:nvCxnSpPr>
        <p:spPr>
          <a:xfrm flipV="1">
            <a:off x="7264788" y="4528457"/>
            <a:ext cx="0" cy="102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400E21-5CB5-DA31-AE7F-B74E19DC3972}"/>
              </a:ext>
            </a:extLst>
          </p:cNvPr>
          <p:cNvSpPr txBox="1"/>
          <p:nvPr/>
        </p:nvSpPr>
        <p:spPr>
          <a:xfrm>
            <a:off x="9350828" y="3217874"/>
            <a:ext cx="2341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Jumlah</a:t>
            </a:r>
            <a:r>
              <a:rPr lang="en-US" sz="2000" b="1" dirty="0"/>
              <a:t> Data</a:t>
            </a:r>
          </a:p>
          <a:p>
            <a:pPr algn="ctr"/>
            <a:r>
              <a:rPr lang="en-US" sz="2000" b="1" dirty="0"/>
              <a:t> = </a:t>
            </a:r>
          </a:p>
          <a:p>
            <a:pPr algn="ctr"/>
            <a:r>
              <a:rPr lang="en-US" sz="2000" b="1" dirty="0"/>
              <a:t>1338 rows</a:t>
            </a:r>
            <a:endParaRPr lang="en-ID" sz="2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Umur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CD303-823C-F358-04F2-35667C914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15" y="2320735"/>
            <a:ext cx="10564286" cy="20988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Merokok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F5294-022A-6810-205B-3F2B6DAC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09" y="1854111"/>
            <a:ext cx="9755508" cy="26090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855</Words>
  <Application>Microsoft Office PowerPoint</Application>
  <PresentationFormat>Widescreen</PresentationFormat>
  <Paragraphs>114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Montserrat Light</vt:lpstr>
      <vt:lpstr>Helvetica Neue</vt:lpstr>
      <vt:lpstr>Roboto Mono Medium</vt:lpstr>
      <vt:lpstr>Sora</vt:lpstr>
      <vt:lpstr>Calibri</vt:lpstr>
      <vt:lpstr>Wingdings</vt:lpstr>
      <vt:lpstr>Roboto Mono Light</vt:lpstr>
      <vt:lpstr>Roboto Mono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Rata-rata Umur Pengguna</vt:lpstr>
      <vt:lpstr>Rata-rata BMI dari Pengguna yang Merokok </vt:lpstr>
      <vt:lpstr>Apakah rata rata umur perempuan dan laki-laki yang merokok sama? </vt:lpstr>
      <vt:lpstr>Mana yang lebih tinggi, rata-rata tagihan kesehatan  perokok atau non merokok?</vt:lpstr>
      <vt:lpstr>Mana yang lebih tinggi, rata rata tagihan kesehatan  perokok yang BMI nya diatas 25 atau non perokok  yang BMI nya diatas 25</vt:lpstr>
      <vt:lpstr>Analysis</vt:lpstr>
      <vt:lpstr>Analysis</vt:lpstr>
      <vt:lpstr>Categorical Variables Analysis</vt:lpstr>
      <vt:lpstr>Jumlah tagihan setiap gender </vt:lpstr>
      <vt:lpstr>Proporsi banyak orang setiap region</vt:lpstr>
      <vt:lpstr>Proporsi perokok dan non perokok</vt:lpstr>
      <vt:lpstr>Peluang seseorang adalah perempuan jika  diketahui dia adalah perokok</vt:lpstr>
      <vt:lpstr>Peluang seseorang adalah laki-laki jika diketahui  dia adalah perokok</vt:lpstr>
      <vt:lpstr>Analysis</vt:lpstr>
      <vt:lpstr>Continuous Variables Analysis</vt:lpstr>
      <vt:lpstr>PowerPoint Presentation</vt:lpstr>
      <vt:lpstr>Mencari peluang besar tagihan berdasarkan BMI</vt:lpstr>
      <vt:lpstr>Mencari kemungkinan terjadi, seorang perokok  dengan BMI diatas 25 akan mendapatkan tagihan kesehatan di atas 16.700</vt:lpstr>
      <vt:lpstr>Berapa peluang seseorang acak tagihan  kesehatannya diatas 16.7k diketahui dia adalah perokok</vt:lpstr>
      <vt:lpstr>Analysis</vt:lpstr>
      <vt:lpstr>PowerPoint Presentation</vt:lpstr>
      <vt:lpstr>PowerPoint Presentation</vt:lpstr>
      <vt:lpstr>Variables Correlation</vt:lpstr>
      <vt:lpstr>Etc..</vt:lpstr>
      <vt:lpstr>Etc..</vt:lpstr>
      <vt:lpstr>Hypothesis Testing</vt:lpstr>
      <vt:lpstr>Tagihan kesehatan perokok  lebih tinggi daripada tagihan kesehatan non perokok</vt:lpstr>
      <vt:lpstr>Tagihan kesehatan dengan BMI diatas 25  lebih tinggi daripada tagihan kesehatan dengan BMI dibawah 25</vt:lpstr>
      <vt:lpstr>BMI laki-laki dan perempuan sama</vt:lpstr>
      <vt:lpstr>Conclusion</vt:lpstr>
      <vt:lpstr>Conclusion</vt:lpstr>
      <vt:lpstr>Notes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WIN 10</cp:lastModifiedBy>
  <cp:revision>13</cp:revision>
  <dcterms:created xsi:type="dcterms:W3CDTF">2022-06-30T03:08:43Z</dcterms:created>
  <dcterms:modified xsi:type="dcterms:W3CDTF">2022-10-08T13:03:03Z</dcterms:modified>
</cp:coreProperties>
</file>